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85" r:id="rId4"/>
    <p:sldId id="286" r:id="rId5"/>
    <p:sldId id="279" r:id="rId6"/>
    <p:sldId id="280" r:id="rId7"/>
    <p:sldId id="277" r:id="rId8"/>
    <p:sldId id="276" r:id="rId9"/>
    <p:sldId id="283" r:id="rId10"/>
    <p:sldId id="282" r:id="rId11"/>
    <p:sldId id="281" r:id="rId12"/>
    <p:sldId id="258" r:id="rId13"/>
    <p:sldId id="287" r:id="rId14"/>
    <p:sldId id="290" r:id="rId15"/>
    <p:sldId id="291" r:id="rId16"/>
    <p:sldId id="263" r:id="rId17"/>
    <p:sldId id="271" r:id="rId18"/>
    <p:sldId id="266" r:id="rId19"/>
    <p:sldId id="269" r:id="rId20"/>
    <p:sldId id="260" r:id="rId21"/>
    <p:sldId id="274" r:id="rId22"/>
    <p:sldId id="261" r:id="rId23"/>
    <p:sldId id="293" r:id="rId24"/>
    <p:sldId id="289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837B-DEF1-4BF9-B1E8-9963A3957C0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D326-F571-41A1-BBAC-4EB1F1835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8D326-F571-41A1-BBAC-4EB1F18355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4C6813-A77C-F42D-2BFF-610904A24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52B043D-66D8-7DA0-0493-05C5C7521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9D184AC-1712-729B-B81D-8C4001E4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4CDA669-D08F-BACA-7D13-39810A7A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7B6F620-A709-6283-D56F-B42C90D9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A721F9-922A-C50F-C747-56216563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CEB6AB6-AEC4-726B-9C0D-C0AAC4879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D959012-7B28-6DE2-7409-E177C12E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221376-29D6-E4C9-CC8B-81F6C0A0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A7B84F5-AF13-F434-690F-4876CA7D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7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E0D37D0-AE23-2FF8-CBA9-921CCD2DF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73A39B8-CB46-0F98-A65F-589F01FB7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06ABC13-9CFD-7199-358D-AE6F3FB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EB2CA27-3AF9-3FB9-4110-5A879826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DBCAA20-3A14-C0A9-11D9-8F07455C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26C7AF-BDD5-1DED-D6AB-393AF8D2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136758E-7B32-7D16-451B-2EF6875F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292682D-CD07-2F51-F7AC-91F0DF6A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4866859-0700-C3F7-1134-B81C18F8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F0CC132-F5F8-722D-E4A3-99C42DD4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F9E165-8B7C-BEF6-F261-4719EF5D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09984B2-B287-20B1-5B84-BC1648B0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163D246-50C8-C0C9-EEEE-3BF72553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595C2FB-385A-C00A-88F5-DEDC201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CCCF8E2-B23B-CEB2-EEBE-AEE2492A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3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B4E929-6011-6176-FE86-3FA5F390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4C6A316-4FF5-74DC-12C4-670D54AB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073AC2A-2B85-DAA8-9838-1A12D12C8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94D8071-F356-B025-7C52-0E6ED49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5F8434A-AD5D-A15B-5D0A-49176251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196F664-DB5C-1AE7-22E0-B044490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0B73D4-C843-A0DE-4BB6-4F9EA705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1A622F7-E3AC-EEF9-7A74-858AF728B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4CDC7DB-28C5-1CAF-B970-075CB6875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FBF3D76-0DB5-F0AC-0CD2-5F9E2226D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FB4875F-CFE5-A6F3-6574-AD9AE3E33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D99406B-F7F5-7304-8C3B-DCB5FE22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1693499-8A67-6DE5-A7CD-B855F2E6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FEC5C51-C47B-3F91-0691-AB018967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A930DDC-5A11-3751-7F39-53F693FB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374AD8C-F800-5801-4E81-412332D3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CE69C93-954E-37F0-B32A-AE053474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C3471F4-71BB-E35A-BEB7-6717A4B1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13D3295-3515-6D3D-CC74-DF494D6F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349EF0B-15CE-B183-15DA-37E639E6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A68D022-50ED-77DD-D22D-04FD2046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2A7D05-E4D6-BCA1-EA44-40E3BE14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32307EE-C003-9011-4385-692D5817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76073C0-52A6-41EB-1E57-7745432FB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99AE8F3-530B-1834-ACDE-D34D5458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27DFA40-B430-1202-68B4-8F0E8A6B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DD05D09-DF2E-631C-3290-4A0633E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158153-142D-793A-9559-9CC9E5C5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87E677E-E6E7-1D7B-FE66-289E998CE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123DAC7-9851-A20B-12DE-6296EF6DD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8BED07E-D58D-05A0-ED06-85B1BD5F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EB6A89A-607F-F2C4-9C0D-40B48EC3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286F0B1-25B7-EDED-0400-C47B4A97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89868A07-D468-80F6-75B8-29513D60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5236590-7AFF-E2DE-41E1-F899C48E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CC796A6-43A7-FACB-AB36-A6483A8CF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525C-4A91-4BC3-97AB-9C267A756B5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BADC194-9D66-7E75-80FB-EB2DFEF63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A4CE4BC-EC17-9408-C6E0-3B0C8AA5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BE4B-F9CF-44AF-9D84-10A06153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5.jp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785F920-04EA-F70E-722A-3FFE8654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12" y="722061"/>
            <a:ext cx="4445000" cy="32258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558390C-C6B9-70FF-C532-2537D1DF4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6" y="4421955"/>
            <a:ext cx="2499084" cy="153352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4AE8F28-5A9E-0425-95D0-43F01616C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12" y="4113345"/>
            <a:ext cx="1270000" cy="1905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1828793-B510-9905-8D1A-FEB140D96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5" y="3053273"/>
            <a:ext cx="1417205" cy="1789176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A617D9D-00B5-C434-CE0D-4DEF174E7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49" y="529456"/>
            <a:ext cx="1188719" cy="1325563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C71D7C6-9E48-C1C9-9803-D154F5CCF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48" y="2185987"/>
            <a:ext cx="1350264" cy="1905000"/>
          </a:xfrm>
          <a:prstGeom prst="rect">
            <a:avLst/>
          </a:prstGeom>
        </p:spPr>
      </p:pic>
      <p:sp>
        <p:nvSpPr>
          <p:cNvPr id="10" name="Pavadinimas 9">
            <a:extLst>
              <a:ext uri="{FF2B5EF4-FFF2-40B4-BE49-F238E27FC236}">
                <a16:creationId xmlns:a16="http://schemas.microsoft.com/office/drawing/2014/main" id="{3C515FB1-9146-5F07-9C22-410BEEC4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87" y="260059"/>
            <a:ext cx="4037711" cy="2482251"/>
          </a:xfrm>
        </p:spPr>
        <p:txBody>
          <a:bodyPr>
            <a:noAutofit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STEBUKLINGOS SODYBOS </a:t>
            </a:r>
            <a:r>
              <a:rPr lang="lt-LT" sz="4000" dirty="0" err="1">
                <a:latin typeface="Algerian" panose="04020705040A02060702" pitchFamily="82" charset="0"/>
              </a:rPr>
              <a:t>trobesiŲ</a:t>
            </a:r>
            <a:r>
              <a:rPr lang="lt-LT" sz="4000" dirty="0">
                <a:latin typeface="Algerian" panose="04020705040A02060702" pitchFamily="82" charset="0"/>
              </a:rPr>
              <a:t>  PUOŠMENOS</a:t>
            </a:r>
            <a:endParaRPr lang="en-US" sz="4000" dirty="0">
              <a:latin typeface="Algerian" panose="04020705040A02060702" pitchFamily="82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05B1CF9-BCAD-84A3-0E13-C5107A818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25" y="3947861"/>
            <a:ext cx="1905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921D8-DA4E-9695-9D4B-0D46D0B4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EF5F1B52-5CBD-3CBA-B640-0236D4873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049" y="2048256"/>
            <a:ext cx="7379207" cy="2761488"/>
          </a:xfrm>
        </p:spPr>
        <p:txBody>
          <a:bodyPr>
            <a:normAutofit/>
          </a:bodyPr>
          <a:lstStyle/>
          <a:p>
            <a:r>
              <a:rPr lang="lt-LT" sz="4400" dirty="0">
                <a:latin typeface="Algerian" panose="04020705040A02060702" pitchFamily="82" charset="0"/>
              </a:rPr>
              <a:t>KIEKVIENAME LIETUVOS REGIONE TROBESIŲ PUOŠMENOS TURĖJO IR SKIRTUMŲ IR PANAŠUMŲ.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7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A2F82-13E2-9A66-DD53-A60DB719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592F68A5-1A33-805E-8C3B-F91436BA0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232" y="3813048"/>
            <a:ext cx="11320271" cy="914400"/>
          </a:xfrm>
        </p:spPr>
        <p:txBody>
          <a:bodyPr>
            <a:normAutofit fontScale="90000"/>
          </a:bodyPr>
          <a:lstStyle/>
          <a:p>
            <a:pPr algn="l"/>
            <a:r>
              <a:rPr lang="lt-LT" sz="4400" dirty="0" err="1">
                <a:latin typeface="Algerian" panose="04020705040A02060702" pitchFamily="82" charset="0"/>
              </a:rPr>
              <a:t>GYVENAMoS</a:t>
            </a:r>
            <a:r>
              <a:rPr lang="lt-LT" sz="4400" dirty="0">
                <a:latin typeface="Algerian" panose="04020705040A02060702" pitchFamily="82" charset="0"/>
              </a:rPr>
              <a:t> SODYBOS STATINYS : </a:t>
            </a:r>
            <a:br>
              <a:rPr lang="lt-LT" sz="4400" dirty="0">
                <a:latin typeface="Algerian" panose="04020705040A02060702" pitchFamily="82" charset="0"/>
              </a:rPr>
            </a:br>
            <a:r>
              <a:rPr lang="lt-LT" sz="4400" dirty="0">
                <a:latin typeface="Algerian" panose="04020705040A02060702" pitchFamily="82" charset="0"/>
              </a:rPr>
              <a:t/>
            </a:r>
            <a:br>
              <a:rPr lang="lt-LT" sz="4400" dirty="0">
                <a:latin typeface="Algerian" panose="04020705040A02060702" pitchFamily="82" charset="0"/>
              </a:rPr>
            </a:br>
            <a:r>
              <a:rPr lang="lt-LT" sz="3100" dirty="0">
                <a:latin typeface="Algerian" panose="04020705040A02060702" pitchFamily="82" charset="0"/>
              </a:rPr>
              <a:t>AUKŠTAIČIŲ – GRYČIA, GRINČIA, RŪMAS.</a:t>
            </a:r>
            <a:br>
              <a:rPr lang="lt-LT" sz="3100" dirty="0">
                <a:latin typeface="Algerian" panose="04020705040A02060702" pitchFamily="82" charset="0"/>
              </a:rPr>
            </a:br>
            <a:r>
              <a:rPr lang="lt-LT" sz="3100" dirty="0">
                <a:latin typeface="Algerian" panose="04020705040A02060702" pitchFamily="82" charset="0"/>
              </a:rPr>
              <a:t>ŽEMAIČIŲ – NUMAS, TROBA.</a:t>
            </a:r>
            <a:br>
              <a:rPr lang="lt-LT" sz="3100" dirty="0">
                <a:latin typeface="Algerian" panose="04020705040A02060702" pitchFamily="82" charset="0"/>
              </a:rPr>
            </a:br>
            <a:r>
              <a:rPr lang="lt-LT" sz="3100" dirty="0">
                <a:latin typeface="Algerian" panose="04020705040A02060702" pitchFamily="82" charset="0"/>
              </a:rPr>
              <a:t>DZŪKŲ (DAINAVIŲ) – PIRKIA</a:t>
            </a:r>
            <a:r>
              <a:rPr lang="en-US" sz="3100" dirty="0">
                <a:latin typeface="Algerian" panose="04020705040A02060702" pitchFamily="82" charset="0"/>
              </a:rPr>
              <a:t>.</a:t>
            </a:r>
            <a:r>
              <a:rPr lang="lt-LT" sz="3100" dirty="0">
                <a:latin typeface="Algerian" panose="04020705040A02060702" pitchFamily="82" charset="0"/>
              </a:rPr>
              <a:t/>
            </a:r>
            <a:br>
              <a:rPr lang="lt-LT" sz="3100" dirty="0">
                <a:latin typeface="Algerian" panose="04020705040A02060702" pitchFamily="82" charset="0"/>
              </a:rPr>
            </a:br>
            <a:r>
              <a:rPr lang="lt-LT" sz="3100" dirty="0">
                <a:latin typeface="Algerian" panose="04020705040A02060702" pitchFamily="82" charset="0"/>
              </a:rPr>
              <a:t>SUVALKIEČIŲ (SUDUVIŲ) – STUBA</a:t>
            </a:r>
            <a:r>
              <a:rPr lang="en-US" sz="3100" dirty="0">
                <a:latin typeface="Algerian" panose="04020705040A02060702" pitchFamily="82" charset="0"/>
              </a:rPr>
              <a:t>.</a:t>
            </a:r>
            <a:r>
              <a:rPr lang="lt-LT" sz="3100" dirty="0">
                <a:latin typeface="Algerian" panose="04020705040A02060702" pitchFamily="82" charset="0"/>
              </a:rPr>
              <a:t/>
            </a:r>
            <a:br>
              <a:rPr lang="lt-LT" sz="3100" dirty="0">
                <a:latin typeface="Algerian" panose="04020705040A02060702" pitchFamily="82" charset="0"/>
              </a:rPr>
            </a:br>
            <a:r>
              <a:rPr lang="lt-LT" sz="3100" dirty="0">
                <a:latin typeface="Algerian" panose="04020705040A02060702" pitchFamily="82" charset="0"/>
              </a:rPr>
              <a:t>LIETUVININKŲ (</a:t>
            </a:r>
            <a:r>
              <a:rPr lang="lt-LT" sz="3100" dirty="0" err="1">
                <a:latin typeface="Algerian" panose="04020705040A02060702" pitchFamily="82" charset="0"/>
              </a:rPr>
              <a:t>MaŽOJI</a:t>
            </a:r>
            <a:r>
              <a:rPr lang="lt-LT" sz="3100" dirty="0">
                <a:latin typeface="Algerian" panose="04020705040A02060702" pitchFamily="82" charset="0"/>
              </a:rPr>
              <a:t> LIETUVA) – NAMAS, STUBA, TROBA.</a:t>
            </a:r>
            <a:br>
              <a:rPr lang="lt-LT" sz="3100" dirty="0">
                <a:latin typeface="Algerian" panose="04020705040A02060702" pitchFamily="82" charset="0"/>
              </a:rPr>
            </a:br>
            <a:endParaRPr lang="en-US" sz="31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AC996-408F-5900-4831-00F7ED1FB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46AB2177-36C3-811E-0E5A-863348462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656" y="2231136"/>
            <a:ext cx="3669265" cy="1883664"/>
          </a:xfrm>
        </p:spPr>
        <p:txBody>
          <a:bodyPr>
            <a:normAutofit fontScale="90000"/>
          </a:bodyPr>
          <a:lstStyle/>
          <a:p>
            <a:r>
              <a:rPr lang="lt-LT" sz="4800" dirty="0" err="1">
                <a:latin typeface="Algerian" panose="04020705040A02060702" pitchFamily="82" charset="0"/>
              </a:rPr>
              <a:t>stogaI</a:t>
            </a:r>
            <a:r>
              <a:rPr lang="lt-LT" sz="4800" dirty="0">
                <a:latin typeface="Algerian" panose="04020705040A02060702" pitchFamily="82" charset="0"/>
              </a:rPr>
              <a:t> </a:t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IR  STOGELIAI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F5993AA-431D-154B-2116-06FC19F50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4453128"/>
            <a:ext cx="3072384" cy="196596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5257CF2-5DFC-9205-744C-A55E1CBA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72" y="905256"/>
            <a:ext cx="3159824" cy="200539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B09032D-69EE-AFD2-1E2D-1429255A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98" y="895826"/>
            <a:ext cx="3159824" cy="1883664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6E15C0D-2081-6601-A02B-846D43430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92" y="4453128"/>
            <a:ext cx="3072384" cy="202501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8ECFC3B6-687A-5C66-B687-4C0BADB08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21" y="4462273"/>
            <a:ext cx="3228975" cy="20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90CC0-E1E6-B99E-568C-A53B0790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9811420F-F7DF-1D20-70EA-837E0D92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656" y="2231136"/>
            <a:ext cx="3669265" cy="1883664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6700" dirty="0">
                <a:latin typeface="Algerian" panose="04020705040A02060702" pitchFamily="82" charset="0"/>
              </a:rPr>
              <a:t>LĖKIAI</a:t>
            </a:r>
            <a:endParaRPr lang="en-US" sz="6700" dirty="0">
              <a:latin typeface="Algerian" panose="04020705040A02060702" pitchFamily="82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6989D45-2657-AD87-DA19-BB127B085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69" y="1567261"/>
            <a:ext cx="2198548" cy="188366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0C2C52C-94B2-F795-F004-B8544D3A7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13" y="1437703"/>
            <a:ext cx="2543175" cy="180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B62A2-CB38-D432-24B6-95F04EB7FE23}"/>
              </a:ext>
            </a:extLst>
          </p:cNvPr>
          <p:cNvSpPr txBox="1"/>
          <p:nvPr/>
        </p:nvSpPr>
        <p:spPr>
          <a:xfrm>
            <a:off x="2936748" y="4847118"/>
            <a:ext cx="7068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800" i="1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Medinių statinių stogo kraigo galo arba viršūnės puošybos elementas.</a:t>
            </a:r>
            <a:endParaRPr lang="en-US" sz="2800" i="1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E98B03F-9CC1-5F71-8EBA-AB09FA9FC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811911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0A284-3DB9-ABC8-6CEA-4E38FEE1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67C84766-5F2B-4BDC-D6B0-34FF8C97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656" y="2231136"/>
            <a:ext cx="3669265" cy="1883664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6357C-0BED-9D2F-E30A-950103F86F86}"/>
              </a:ext>
            </a:extLst>
          </p:cNvPr>
          <p:cNvSpPr txBox="1"/>
          <p:nvPr/>
        </p:nvSpPr>
        <p:spPr>
          <a:xfrm>
            <a:off x="907329" y="758014"/>
            <a:ext cx="6888637" cy="2554545"/>
          </a:xfrm>
          <a:prstGeom prst="rect">
            <a:avLst/>
          </a:prstGeom>
          <a:pattFill prst="pct3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Stogų užbaigos – lėkiai: </a:t>
            </a:r>
          </a:p>
          <a:p>
            <a:r>
              <a:rPr lang="lt-LT" sz="32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1) Žirgeliai</a:t>
            </a:r>
          </a:p>
          <a:p>
            <a:r>
              <a:rPr lang="lt-LT" sz="32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2)Paukščiai</a:t>
            </a:r>
          </a:p>
          <a:p>
            <a:r>
              <a:rPr lang="lt-LT" sz="32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3) Oželiai</a:t>
            </a:r>
          </a:p>
          <a:p>
            <a:endParaRPr lang="en-US" sz="32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8A8A0D4-6960-1EB8-22FB-043E3328B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24" y="4005312"/>
            <a:ext cx="2651283" cy="253798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6522DC8-DD7B-F3D2-E99B-37B056232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6" y="4119746"/>
            <a:ext cx="1847850" cy="239408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D1693552-125A-8BFE-5E10-67E9F78B7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4" y="4047796"/>
            <a:ext cx="2366127" cy="249549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0B15811-801D-0E70-B420-0096C86C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87" y="3009328"/>
            <a:ext cx="2761488" cy="35339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59EAC41-0762-795C-EE39-C23F728D0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58" y="4119746"/>
            <a:ext cx="1847850" cy="239408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723C09E6-1A87-6304-BB90-6621B4B16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31" y="640796"/>
            <a:ext cx="1905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6835C-6865-7F21-C519-D5B035CF6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123CAA6E-BAEF-5D6D-0B8C-D0414BE83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11" name="Antrinis pavadinimas 10">
            <a:extLst>
              <a:ext uri="{FF2B5EF4-FFF2-40B4-BE49-F238E27FC236}">
                <a16:creationId xmlns:a16="http://schemas.microsoft.com/office/drawing/2014/main" id="{D2DF97DB-476E-304B-2161-EE2E7442D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504" y="2995343"/>
            <a:ext cx="3761232" cy="702342"/>
          </a:xfrm>
        </p:spPr>
        <p:txBody>
          <a:bodyPr>
            <a:normAutofit/>
          </a:bodyPr>
          <a:lstStyle/>
          <a:p>
            <a:r>
              <a:rPr lang="lt-LT" sz="4400" dirty="0">
                <a:latin typeface="Algerian" panose="04020705040A02060702" pitchFamily="82" charset="0"/>
              </a:rPr>
              <a:t>VĖJALENTĖS</a:t>
            </a:r>
            <a:endParaRPr lang="en-US" sz="4400" dirty="0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6A553C7-2A37-B200-62DF-57F47060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66" y="1913641"/>
            <a:ext cx="5691748" cy="2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3EF90-69A6-7E82-82C6-700128141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85499038-F7FE-0B16-9FDE-FD23394BF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3376" y="2237041"/>
            <a:ext cx="3669265" cy="1987804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>Langai </a:t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IR  LANGELIAI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CBFFD3D-F908-01C1-51C6-E65528426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9" y="317754"/>
            <a:ext cx="2419350" cy="188595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947131A-EF44-24D1-1FB8-FF89D3457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4" y="4191825"/>
            <a:ext cx="1809750" cy="253365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4700AC4-CDC0-4D10-2AE0-EC45FD193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56" y="4280091"/>
            <a:ext cx="1847850" cy="246697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E17DAC4-A4CC-6662-FA2B-A1EA6C7E3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4" y="310134"/>
            <a:ext cx="2466975" cy="184785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92477DDC-DCFC-4377-7163-FB6E03F31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80" y="2203704"/>
            <a:ext cx="2466975" cy="184785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0520D2DD-D8DC-BD7F-AF4A-2064B8B66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9" y="2427478"/>
            <a:ext cx="2619375" cy="1743075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428E586D-8B43-CBCA-A56C-36DEDF4CE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33" y="310134"/>
            <a:ext cx="2600325" cy="176212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5C3086E4-0ED8-E857-2ACC-757F8E32BB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04" y="4224845"/>
            <a:ext cx="1847850" cy="246697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1639A20-D6F1-E526-3552-BC4FBA1F9C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26" y="458965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060E4A-0CB0-D802-CF7E-918B3CD9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DCD03C7F-E126-FEED-0ED8-D839EBD9A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312" y="2203704"/>
            <a:ext cx="3669265" cy="1987804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>DURYS IR DURELĖS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03A5C61-AC3E-9A34-226B-0C404223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5" y="4191508"/>
            <a:ext cx="1417205" cy="178917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9B711BE-9E44-7D1D-121D-0E67FEBF0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88" y="3941825"/>
            <a:ext cx="2466975" cy="184785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7979A1A-E5B0-A308-6879-607F875AB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5" y="1000437"/>
            <a:ext cx="1743075" cy="261937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26F345A-D116-2B92-983C-E98CB63E0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02" y="4894897"/>
            <a:ext cx="2619375" cy="1743075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DC8A9438-3ED5-E8F3-7CD3-36782761C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5" y="1386998"/>
            <a:ext cx="1847850" cy="2466975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87292D15-FD36-3D03-12D3-F0B9B471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9" y="192976"/>
            <a:ext cx="1847850" cy="2466975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A14425C-44B1-8EEA-F8CB-CD565AFB5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4894897"/>
            <a:ext cx="2847975" cy="1725928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CB89A1AE-D956-3064-A195-6EA1586C2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40" y="210661"/>
            <a:ext cx="1905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22E0A-CEE6-6781-DFD3-E7D9EAEF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48D277B9-0B41-66D2-5312-975231CF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504" y="2496312"/>
            <a:ext cx="3669265" cy="1865376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>Prieangis</a:t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IR </a:t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PRIEKLĖTIS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FA574D6-1A79-C08F-5949-62B9CDE23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502921"/>
            <a:ext cx="3008376" cy="199339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24152B2-BB95-99A9-9964-534646EA5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484633"/>
            <a:ext cx="3456432" cy="201168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7F8F640-7020-3A3D-7E8C-EDDD38DFE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05" y="4270248"/>
            <a:ext cx="3162140" cy="215874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BAAFC0D-E369-DB42-044D-B38F25D1A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4361688"/>
            <a:ext cx="2907791" cy="20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82D8A-C94E-461B-3271-2953EDD5B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4065500B-D3A0-989A-E38A-4FCEAD4AC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20" y="3218688"/>
            <a:ext cx="3669265" cy="711200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> KOLONOS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84C1EA7-77AE-DDDE-7D80-EB423E78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6" y="1564849"/>
            <a:ext cx="2611225" cy="383670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25A883F-57A4-AD09-C087-F04040FC9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03" y="415784"/>
            <a:ext cx="3669265" cy="258193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0F2FC0E-2F15-9013-6DB4-1ABA0E51D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33" y="3429000"/>
            <a:ext cx="3332480" cy="2585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9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94E16-5F09-D00E-2FD5-1550EAD8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82390B19-B374-5E36-44BA-5B5553D4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951" y="3159886"/>
            <a:ext cx="5205121" cy="1905000"/>
          </a:xfrm>
        </p:spPr>
        <p:txBody>
          <a:bodyPr>
            <a:noAutofit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SENOVINĖS LIETUVIŠKOS SODYBOS TROBESIŲ PAPUOŠIMAI STEBINA SAVO GROŽIU IR ĮVAIROVE!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9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4EC87-24C5-6098-E326-D548B5D06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FE8296A1-296D-8C0B-375B-0C10E4829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8813" y="4394116"/>
            <a:ext cx="3669265" cy="1169099"/>
          </a:xfrm>
        </p:spPr>
        <p:txBody>
          <a:bodyPr>
            <a:normAutofit fontScale="90000"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/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Sodybos STATINIŲ:  PRIEANGIŲ, PRIEKLĖČIŲ AR NETGI </a:t>
            </a:r>
            <a:br>
              <a:rPr lang="lt-LT" sz="4800" dirty="0">
                <a:latin typeface="Algerian" panose="04020705040A02060702" pitchFamily="82" charset="0"/>
              </a:rPr>
            </a:br>
            <a:r>
              <a:rPr lang="lt-LT" sz="4800" dirty="0">
                <a:latin typeface="Algerian" panose="04020705040A02060702" pitchFamily="82" charset="0"/>
              </a:rPr>
              <a:t>JŲ BALKONĖLIŲ TVORELĖS.</a:t>
            </a:r>
            <a:endParaRPr lang="en-US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6F2D5-5727-F4C8-3FF3-F15C70E1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0E258B1D-9149-A365-0476-530998608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62" y="2542792"/>
            <a:ext cx="3394878" cy="1169099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Algerian" panose="04020705040A02060702" pitchFamily="82" charset="0"/>
              </a:rPr>
              <a:t>VARTELIAI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9650CF3-2F30-FD5C-B96D-6ED12717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14" y="2032443"/>
            <a:ext cx="4477512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B3EC0-1212-193D-09C6-92DD5802B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31A49D85-36B8-DD97-FA23-367B8B42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2" y="2023475"/>
            <a:ext cx="2374615" cy="3949650"/>
          </a:xfrm>
        </p:spPr>
        <p:txBody>
          <a:bodyPr>
            <a:normAutofit fontScale="90000"/>
          </a:bodyPr>
          <a:lstStyle/>
          <a:p>
            <a:r>
              <a:rPr lang="lt-LT" sz="3200" dirty="0">
                <a:latin typeface="Algerian" panose="04020705040A02060702" pitchFamily="82" charset="0"/>
              </a:rPr>
              <a:t>ŠIAIS LAIKAIS YRA LABAI MĖGSTAMI  DEKORUOTI ŠULINIŲ STOGELIAI. SENOVĖJE, kiemuose,  ŠALIA ŠULINIŲ STOVĖDAVO –  SVIRTYS.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0336201A-9EB1-65C3-1A85-3C442342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2158" y="6240629"/>
            <a:ext cx="2624074" cy="512667"/>
          </a:xfrm>
        </p:spPr>
        <p:txBody>
          <a:bodyPr>
            <a:normAutofit fontScale="77500" lnSpcReduction="20000"/>
          </a:bodyPr>
          <a:lstStyle/>
          <a:p>
            <a:endParaRPr lang="lt-LT" sz="1600" i="1" dirty="0"/>
          </a:p>
          <a:p>
            <a:r>
              <a:rPr lang="lt-LT" sz="1600" i="1" dirty="0" err="1"/>
              <a:t>LTRFt</a:t>
            </a:r>
            <a:r>
              <a:rPr lang="lt-LT" sz="1600" i="1" dirty="0"/>
              <a:t> 51</a:t>
            </a:r>
            <a:endParaRPr lang="en-US" sz="1600" i="1" dirty="0"/>
          </a:p>
        </p:txBody>
      </p:sp>
      <p:sp>
        <p:nvSpPr>
          <p:cNvPr id="2" name="AutoShape 2" descr="Šulinių apdailos">
            <a:extLst>
              <a:ext uri="{FF2B5EF4-FFF2-40B4-BE49-F238E27FC236}">
                <a16:creationId xmlns:a16="http://schemas.microsoft.com/office/drawing/2014/main" id="{567F75BE-7F4E-3A50-1D2C-3D278F565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uliniuapdailosw_Sul5">
            <a:extLst>
              <a:ext uri="{FF2B5EF4-FFF2-40B4-BE49-F238E27FC236}">
                <a16:creationId xmlns:a16="http://schemas.microsoft.com/office/drawing/2014/main" id="{FD05AE20-C5C1-4059-C621-6ED301EA9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Gerų meistrų kontaktai - Siūlyk / Ieškok | Gal kam ąžuolinės šulinio  apdailos 🙂 | Facebook">
            <a:extLst>
              <a:ext uri="{FF2B5EF4-FFF2-40B4-BE49-F238E27FC236}">
                <a16:creationId xmlns:a16="http://schemas.microsoft.com/office/drawing/2014/main" id="{DDABA8CB-12EA-DFBB-7FCA-A23355D7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2" y="2060397"/>
            <a:ext cx="2243328" cy="27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Mediniai šuliniai, jų apdaila Panevėžyje">
            <a:extLst>
              <a:ext uri="{FF2B5EF4-FFF2-40B4-BE49-F238E27FC236}">
                <a16:creationId xmlns:a16="http://schemas.microsoft.com/office/drawing/2014/main" id="{2A75FBC1-C159-3F2F-D9D7-6FE8ADE509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ACAC558C-68AB-394E-7AF5-2DA12DC09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CF09637F-D01B-B647-ECA2-EC9F48086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18F8B68-3560-D6AC-5798-B1971F29E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2056539"/>
            <a:ext cx="2551176" cy="2748808"/>
          </a:xfrm>
          <a:prstGeom prst="rect">
            <a:avLst/>
          </a:prstGeom>
        </p:spPr>
      </p:pic>
      <p:graphicFrame>
        <p:nvGraphicFramePr>
          <p:cNvPr id="11" name="Lentelė 10">
            <a:extLst>
              <a:ext uri="{FF2B5EF4-FFF2-40B4-BE49-F238E27FC236}">
                <a16:creationId xmlns:a16="http://schemas.microsoft.com/office/drawing/2014/main" id="{65215BBE-CAAE-2AFC-3801-99ADEDA4B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42419"/>
              </p:ext>
            </p:extLst>
          </p:nvPr>
        </p:nvGraphicFramePr>
        <p:xfrm>
          <a:off x="8798607" y="5316943"/>
          <a:ext cx="2551176" cy="1005840"/>
        </p:xfrm>
        <a:graphic>
          <a:graphicData uri="http://schemas.openxmlformats.org/drawingml/2006/table">
            <a:tbl>
              <a:tblPr/>
              <a:tblGrid>
                <a:gridCol w="2551176">
                  <a:extLst>
                    <a:ext uri="{9D8B030D-6E8A-4147-A177-3AD203B41FA5}">
                      <a16:colId xmlns:a16="http://schemas.microsoft.com/office/drawing/2014/main" val="3967707920"/>
                    </a:ext>
                  </a:extLst>
                </a:gridCol>
              </a:tblGrid>
              <a:tr h="542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lgerian" panose="04020705040A02060702" pitchFamily="82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Algerian" panose="04020705040A02060702" pitchFamily="82" charset="0"/>
                        </a:rPr>
                      </a:b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Puošnus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šulinys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su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I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rengimu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vandeniui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pompuoti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, 1933 METAI, </a:t>
                      </a:r>
                      <a:r>
                        <a:rPr lang="lt-LT" sz="1100" dirty="0" err="1">
                          <a:effectLst/>
                          <a:latin typeface="Algerian" panose="04020705040A02060702" pitchFamily="82" charset="0"/>
                        </a:rPr>
                        <a:t>fotogrfas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lt-LT" sz="1100" dirty="0" err="1">
                          <a:effectLst/>
                          <a:latin typeface="Algerian" panose="04020705040A02060702" pitchFamily="82" charset="0"/>
                        </a:rPr>
                        <a:t>balys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lt-LT" sz="1100" dirty="0" err="1">
                          <a:effectLst/>
                          <a:latin typeface="Algerian" panose="04020705040A02060702" pitchFamily="82" charset="0"/>
                        </a:rPr>
                        <a:t>buraČAS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.</a:t>
                      </a:r>
                    </a:p>
                    <a:p>
                      <a:pPr algn="ctr"/>
                      <a:endParaRPr lang="en-US" sz="1100" dirty="0">
                        <a:effectLst/>
                        <a:latin typeface="Algerian" panose="04020705040A02060702" pitchFamily="82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27314888"/>
                  </a:ext>
                </a:extLst>
              </a:tr>
            </a:tbl>
          </a:graphicData>
        </a:graphic>
      </p:graphicFrame>
      <p:graphicFrame>
        <p:nvGraphicFramePr>
          <p:cNvPr id="12" name="Lentelė 11">
            <a:extLst>
              <a:ext uri="{FF2B5EF4-FFF2-40B4-BE49-F238E27FC236}">
                <a16:creationId xmlns:a16="http://schemas.microsoft.com/office/drawing/2014/main" id="{F7D47712-19CB-5D4B-6CDC-E9551A407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19943"/>
              </p:ext>
            </p:extLst>
          </p:nvPr>
        </p:nvGraphicFramePr>
        <p:xfrm>
          <a:off x="3456442" y="5316943"/>
          <a:ext cx="2243328" cy="655320"/>
        </p:xfrm>
        <a:graphic>
          <a:graphicData uri="http://schemas.openxmlformats.org/drawingml/2006/table">
            <a:tbl>
              <a:tblPr/>
              <a:tblGrid>
                <a:gridCol w="2243328">
                  <a:extLst>
                    <a:ext uri="{9D8B030D-6E8A-4147-A177-3AD203B41FA5}">
                      <a16:colId xmlns:a16="http://schemas.microsoft.com/office/drawing/2014/main" val="3891090796"/>
                    </a:ext>
                  </a:extLst>
                </a:gridCol>
              </a:tblGrid>
              <a:tr h="6159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</a:b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Puošnus</a:t>
                      </a:r>
                      <a:r>
                        <a:rPr lang="en-US" sz="1100" dirty="0">
                          <a:effectLst/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lt-LT" sz="1100" dirty="0" err="1">
                          <a:effectLst/>
                          <a:latin typeface="Algerian" panose="04020705040A02060702" pitchFamily="82" charset="0"/>
                        </a:rPr>
                        <a:t>šiŲ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 LAIKŲ </a:t>
                      </a:r>
                      <a:r>
                        <a:rPr lang="en-US" sz="1100" dirty="0" err="1">
                          <a:effectLst/>
                          <a:latin typeface="Algerian" panose="04020705040A02060702" pitchFamily="82" charset="0"/>
                        </a:rPr>
                        <a:t>šulinys</a:t>
                      </a:r>
                      <a:r>
                        <a:rPr lang="lt-LT" sz="1100" dirty="0">
                          <a:effectLst/>
                          <a:latin typeface="Algerian" panose="04020705040A02060702" pitchFamily="82" charset="0"/>
                        </a:rPr>
                        <a:t> SU STOGELIU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1730354"/>
                  </a:ext>
                </a:extLst>
              </a:tr>
            </a:tbl>
          </a:graphicData>
        </a:graphic>
      </p:graphicFrame>
      <p:sp>
        <p:nvSpPr>
          <p:cNvPr id="14" name="AutoShape 16">
            <a:extLst>
              <a:ext uri="{FF2B5EF4-FFF2-40B4-BE49-F238E27FC236}">
                <a16:creationId xmlns:a16="http://schemas.microsoft.com/office/drawing/2014/main" id="{A76BF62B-1362-862C-9331-6397F764DD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546485F2-F8C8-E005-5AAB-E593FD4EA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2B4F5A89-2576-B606-D245-251949C7DA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5" y="2107640"/>
            <a:ext cx="2474976" cy="27118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432192-B2D4-6C39-7C10-8D1D7A0EAE95}"/>
              </a:ext>
            </a:extLst>
          </p:cNvPr>
          <p:cNvSpPr txBox="1"/>
          <p:nvPr/>
        </p:nvSpPr>
        <p:spPr>
          <a:xfrm>
            <a:off x="5871961" y="5258441"/>
            <a:ext cx="2474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Algerian" panose="04020705040A02060702" pitchFamily="82" charset="0"/>
              </a:rPr>
              <a:t/>
            </a:r>
            <a:br>
              <a:rPr lang="en-US" sz="1800" dirty="0">
                <a:effectLst/>
                <a:latin typeface="Algerian" panose="04020705040A02060702" pitchFamily="82" charset="0"/>
              </a:rPr>
            </a:br>
            <a:r>
              <a:rPr lang="lt-LT" sz="1100" dirty="0" err="1">
                <a:effectLst/>
                <a:latin typeface="Algerian" panose="04020705040A02060702" pitchFamily="82" charset="0"/>
              </a:rPr>
              <a:t>Biržuv</a:t>
            </a:r>
            <a:r>
              <a:rPr lang="lt-LT" sz="1100" dirty="0" err="1">
                <a:latin typeface="Algerian" panose="04020705040A02060702" pitchFamily="82" charset="0"/>
              </a:rPr>
              <a:t>Ė</a:t>
            </a:r>
            <a:r>
              <a:rPr lang="lt-LT" sz="1100" dirty="0" err="1">
                <a:effectLst/>
                <a:latin typeface="Algerian" panose="04020705040A02060702" pitchFamily="82" charset="0"/>
              </a:rPr>
              <a:t>nŲ</a:t>
            </a:r>
            <a:r>
              <a:rPr lang="lt-LT" sz="1100" dirty="0">
                <a:effectLst/>
                <a:latin typeface="Algerian" panose="04020705040A02060702" pitchFamily="82" charset="0"/>
              </a:rPr>
              <a:t> </a:t>
            </a:r>
            <a:r>
              <a:rPr lang="lt-LT" sz="1100" dirty="0" err="1">
                <a:effectLst/>
                <a:latin typeface="Algerian" panose="04020705040A02060702" pitchFamily="82" charset="0"/>
              </a:rPr>
              <a:t>bbliotekininkĖs</a:t>
            </a:r>
            <a:r>
              <a:rPr lang="lt-LT" sz="1100" dirty="0">
                <a:effectLst/>
                <a:latin typeface="Algerian" panose="04020705040A02060702" pitchFamily="82" charset="0"/>
              </a:rPr>
              <a:t> sodyba, 2005 metai</a:t>
            </a:r>
            <a:endParaRPr lang="en-US" sz="1100" dirty="0"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4B84C6-8086-ABC2-7083-8B35B138DCBE}"/>
              </a:ext>
            </a:extLst>
          </p:cNvPr>
          <p:cNvSpPr txBox="1"/>
          <p:nvPr/>
        </p:nvSpPr>
        <p:spPr>
          <a:xfrm>
            <a:off x="6349760" y="6366158"/>
            <a:ext cx="23544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100" i="1" dirty="0" err="1">
                <a:solidFill>
                  <a:schemeClr val="bg1">
                    <a:lumMod val="50000"/>
                  </a:schemeClr>
                </a:solidFill>
              </a:rPr>
              <a:t>LTRFt</a:t>
            </a:r>
            <a:r>
              <a:rPr lang="lt-LT" sz="1100" i="1" dirty="0">
                <a:solidFill>
                  <a:schemeClr val="bg1">
                    <a:lumMod val="50000"/>
                  </a:schemeClr>
                </a:solidFill>
              </a:rPr>
              <a:t> 8470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0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DEBB7-BF1C-FAD9-944D-C30DBD35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Šulinių apdailos">
            <a:extLst>
              <a:ext uri="{FF2B5EF4-FFF2-40B4-BE49-F238E27FC236}">
                <a16:creationId xmlns:a16="http://schemas.microsoft.com/office/drawing/2014/main" id="{2CA3337B-97EC-9CDE-F195-FF2E801F6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uliniuapdailosw_Sul5">
            <a:extLst>
              <a:ext uri="{FF2B5EF4-FFF2-40B4-BE49-F238E27FC236}">
                <a16:creationId xmlns:a16="http://schemas.microsoft.com/office/drawing/2014/main" id="{F3BA8C95-6700-4C41-E6BB-10A70EC99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Mediniai šuliniai, jų apdaila Panevėžyje">
            <a:extLst>
              <a:ext uri="{FF2B5EF4-FFF2-40B4-BE49-F238E27FC236}">
                <a16:creationId xmlns:a16="http://schemas.microsoft.com/office/drawing/2014/main" id="{B85FBC00-97DE-A25E-33A4-13FB90C7B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8CB04AE4-222F-B08C-55C1-809C3FDAEC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5C008687-5DD5-91DD-57D3-A60FC5349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Lentelė 11">
            <a:extLst>
              <a:ext uri="{FF2B5EF4-FFF2-40B4-BE49-F238E27FC236}">
                <a16:creationId xmlns:a16="http://schemas.microsoft.com/office/drawing/2014/main" id="{3B1A86FE-5080-DBD9-EE84-55249F772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11509"/>
              </p:ext>
            </p:extLst>
          </p:nvPr>
        </p:nvGraphicFramePr>
        <p:xfrm>
          <a:off x="3456442" y="5316943"/>
          <a:ext cx="2243328" cy="615940"/>
        </p:xfrm>
        <a:graphic>
          <a:graphicData uri="http://schemas.openxmlformats.org/drawingml/2006/table">
            <a:tbl>
              <a:tblPr/>
              <a:tblGrid>
                <a:gridCol w="2243328">
                  <a:extLst>
                    <a:ext uri="{9D8B030D-6E8A-4147-A177-3AD203B41FA5}">
                      <a16:colId xmlns:a16="http://schemas.microsoft.com/office/drawing/2014/main" val="3891090796"/>
                    </a:ext>
                  </a:extLst>
                </a:gridCol>
              </a:tblGrid>
              <a:tr h="61594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1730354"/>
                  </a:ext>
                </a:extLst>
              </a:tr>
            </a:tbl>
          </a:graphicData>
        </a:graphic>
      </p:graphicFrame>
      <p:sp>
        <p:nvSpPr>
          <p:cNvPr id="14" name="AutoShape 16">
            <a:extLst>
              <a:ext uri="{FF2B5EF4-FFF2-40B4-BE49-F238E27FC236}">
                <a16:creationId xmlns:a16="http://schemas.microsoft.com/office/drawing/2014/main" id="{D1C0C5D2-F978-EBC7-F66E-4F12B80D57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FAEECE10-B7F3-8E76-1ECB-36DAF9F94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avadinimas 12">
            <a:extLst>
              <a:ext uri="{FF2B5EF4-FFF2-40B4-BE49-F238E27FC236}">
                <a16:creationId xmlns:a16="http://schemas.microsoft.com/office/drawing/2014/main" id="{F9DA1F77-9E68-4207-5AE0-F78F5A4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20" y="2608868"/>
            <a:ext cx="3893270" cy="1359817"/>
          </a:xfrm>
        </p:spPr>
        <p:txBody>
          <a:bodyPr>
            <a:noAutofit/>
          </a:bodyPr>
          <a:lstStyle/>
          <a:p>
            <a:pPr algn="ctr"/>
            <a:r>
              <a:rPr lang="lt-LT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Medinis šulinys su svirtimi </a:t>
            </a:r>
            <a:r>
              <a:rPr lang="lt-LT" sz="3200" dirty="0" err="1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ŠkĖvoniŲ</a:t>
            </a:r>
            <a:r>
              <a:rPr lang="lt-LT" sz="32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 kaime.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72CBA1F8-4481-6167-F3A9-3702EDCC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72" y="894760"/>
            <a:ext cx="3893270" cy="53732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52C0D9-8430-FA77-E242-0F29BC4985E8}"/>
              </a:ext>
            </a:extLst>
          </p:cNvPr>
          <p:cNvSpPr txBox="1"/>
          <p:nvPr/>
        </p:nvSpPr>
        <p:spPr>
          <a:xfrm>
            <a:off x="577022" y="5520312"/>
            <a:ext cx="4829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i="1" dirty="0">
                <a:solidFill>
                  <a:schemeClr val="bg1">
                    <a:lumMod val="50000"/>
                  </a:schemeClr>
                </a:solidFill>
              </a:rPr>
              <a:t>Medinis šulinys su svirtimi </a:t>
            </a:r>
            <a:r>
              <a:rPr lang="lt-LT" sz="1200" i="1" dirty="0" err="1">
                <a:solidFill>
                  <a:schemeClr val="bg1">
                    <a:lumMod val="50000"/>
                  </a:schemeClr>
                </a:solidFill>
              </a:rPr>
              <a:t>Škėvonių</a:t>
            </a:r>
            <a:r>
              <a:rPr lang="lt-LT" sz="1200" i="1" dirty="0">
                <a:solidFill>
                  <a:schemeClr val="bg1">
                    <a:lumMod val="50000"/>
                  </a:schemeClr>
                </a:solidFill>
              </a:rPr>
              <a:t> kaime autorius Regina </a:t>
            </a:r>
            <a:r>
              <a:rPr lang="lt-LT" sz="1200" i="1" dirty="0" err="1">
                <a:solidFill>
                  <a:schemeClr val="bg1">
                    <a:lumMod val="50000"/>
                  </a:schemeClr>
                </a:solidFill>
              </a:rPr>
              <a:t>Lechavičiūtė-Kuprevičienė</a:t>
            </a:r>
            <a:r>
              <a:rPr lang="lt-LT" sz="1200" i="1" dirty="0">
                <a:solidFill>
                  <a:schemeClr val="bg1">
                    <a:lumMod val="50000"/>
                  </a:schemeClr>
                </a:solidFill>
              </a:rPr>
              <a:t> - Nacionalinis M. K. Čiurlionio dailės muziejus, Lithuania - CC BY-NC-ND.</a:t>
            </a:r>
            <a:br>
              <a:rPr lang="lt-LT" sz="1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lt-LT" sz="1200" i="1" dirty="0">
                <a:solidFill>
                  <a:schemeClr val="bg1">
                    <a:lumMod val="50000"/>
                  </a:schemeClr>
                </a:solidFill>
              </a:rPr>
              <a:t>https://www.europeana.eu/item/2021802/LIMIS_334722194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0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A05A4-9D22-9756-077B-3A254F5BC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D6973737-B4FA-AECF-9FA7-5CC9C595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888" y="4681727"/>
            <a:ext cx="3669265" cy="1059371"/>
          </a:xfrm>
        </p:spPr>
        <p:txBody>
          <a:bodyPr>
            <a:noAutofit/>
          </a:bodyPr>
          <a:lstStyle/>
          <a:p>
            <a:r>
              <a:rPr lang="lt-LT" sz="3600" dirty="0">
                <a:latin typeface="Algerian" panose="04020705040A02060702" pitchFamily="82" charset="0"/>
              </a:rPr>
              <a:t>DAŽNAI </a:t>
            </a:r>
            <a:br>
              <a:rPr lang="lt-LT" sz="3600" dirty="0">
                <a:latin typeface="Algerian" panose="04020705040A02060702" pitchFamily="82" charset="0"/>
              </a:rPr>
            </a:br>
            <a:r>
              <a:rPr lang="lt-LT" sz="3600" dirty="0">
                <a:latin typeface="Algerian" panose="04020705040A02060702" pitchFamily="82" charset="0"/>
              </a:rPr>
              <a:t>SODYBĄ IR JOS GYVENTOJUS</a:t>
            </a:r>
            <a:br>
              <a:rPr lang="lt-LT" sz="3600" dirty="0">
                <a:latin typeface="Algerian" panose="04020705040A02060702" pitchFamily="82" charset="0"/>
              </a:rPr>
            </a:br>
            <a:r>
              <a:rPr lang="lt-LT" sz="3600" dirty="0">
                <a:latin typeface="Algerian" panose="04020705040A02060702" pitchFamily="82" charset="0"/>
              </a:rPr>
              <a:t>LAIMINDAVO </a:t>
            </a:r>
            <a:br>
              <a:rPr lang="lt-LT" sz="3600" dirty="0">
                <a:latin typeface="Algerian" panose="04020705040A02060702" pitchFamily="82" charset="0"/>
              </a:rPr>
            </a:br>
            <a:r>
              <a:rPr lang="lt-LT" sz="3600" dirty="0">
                <a:latin typeface="Algerian" panose="04020705040A02060702" pitchFamily="82" charset="0"/>
              </a:rPr>
              <a:t>IR</a:t>
            </a:r>
            <a:br>
              <a:rPr lang="lt-LT" sz="3600" dirty="0">
                <a:latin typeface="Algerian" panose="04020705040A02060702" pitchFamily="82" charset="0"/>
              </a:rPr>
            </a:br>
            <a:r>
              <a:rPr lang="lt-LT" sz="3600" dirty="0">
                <a:latin typeface="Algerian" panose="04020705040A02060702" pitchFamily="82" charset="0"/>
              </a:rPr>
              <a:t>  SAUGODAVO  ĮKURDINTAS,</a:t>
            </a:r>
            <a:br>
              <a:rPr lang="lt-LT" sz="3600" dirty="0">
                <a:latin typeface="Algerian" panose="04020705040A02060702" pitchFamily="82" charset="0"/>
              </a:rPr>
            </a:br>
            <a:r>
              <a:rPr lang="lt-LT" sz="3600" dirty="0">
                <a:latin typeface="Algerian" panose="04020705040A02060702" pitchFamily="82" charset="0"/>
              </a:rPr>
              <a:t>MENIŠKAI IŠDROŽTAS STOGASTULPIS.</a:t>
            </a:r>
            <a:endParaRPr lang="en-US" sz="3600" dirty="0">
              <a:latin typeface="Algerian" panose="04020705040A02060702" pitchFamily="82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046863B-66B6-EC79-1CA4-E774F3BAE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35" y="3263740"/>
            <a:ext cx="3059240" cy="194767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13E165F-99F6-AE8B-F131-DA2286D61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35" y="1134998"/>
            <a:ext cx="3059240" cy="1947672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0451E98-1C8C-BA45-4DFD-86773D164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61" y="1857278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706D1-BC5B-D3C1-8426-8CC60EAF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60FE21CF-AE96-BA6A-37AF-D022F2124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784" y="1371601"/>
            <a:ext cx="3669265" cy="3894010"/>
          </a:xfrm>
        </p:spPr>
        <p:txBody>
          <a:bodyPr>
            <a:noAutofit/>
          </a:bodyPr>
          <a:lstStyle/>
          <a:p>
            <a:r>
              <a:rPr lang="lt-LT" sz="3600" dirty="0">
                <a:latin typeface="Algerian" panose="04020705040A02060702" pitchFamily="82" charset="0"/>
              </a:rPr>
              <a:t>Ar </a:t>
            </a:r>
            <a:r>
              <a:rPr lang="lt-LT" sz="3600" dirty="0" err="1">
                <a:latin typeface="Algerian" panose="04020705040A02060702" pitchFamily="82" charset="0"/>
              </a:rPr>
              <a:t>norĖtuMĖTE</a:t>
            </a:r>
            <a:r>
              <a:rPr lang="lt-LT" sz="3600" dirty="0">
                <a:latin typeface="Algerian" panose="04020705040A02060702" pitchFamily="82" charset="0"/>
              </a:rPr>
              <a:t> papuošti savo ateities </a:t>
            </a:r>
            <a:r>
              <a:rPr lang="lt-LT" sz="3600" dirty="0" err="1">
                <a:latin typeface="Algerian" panose="04020705040A02060702" pitchFamily="82" charset="0"/>
              </a:rPr>
              <a:t>namuČIUS</a:t>
            </a:r>
            <a:r>
              <a:rPr lang="lt-LT" sz="3600" dirty="0">
                <a:latin typeface="Algerian" panose="04020705040A02060702" pitchFamily="82" charset="0"/>
              </a:rPr>
              <a:t> TAIP, KAIP PUOŠĖ JUOS PROTĖVIAI?</a:t>
            </a:r>
            <a:endParaRPr lang="en-US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8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DD96AD-EB15-77FC-DBDA-D37745161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8D6A06A7-0373-7B7B-34DA-D43E85CFB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823" y="3886200"/>
            <a:ext cx="6613297" cy="1905000"/>
          </a:xfrm>
        </p:spPr>
        <p:txBody>
          <a:bodyPr>
            <a:noAutofit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ŠIAIS LAIKAIS </a:t>
            </a:r>
            <a:br>
              <a:rPr lang="lt-LT" sz="4000" dirty="0">
                <a:latin typeface="Algerian" panose="04020705040A02060702" pitchFamily="82" charset="0"/>
              </a:rPr>
            </a:br>
            <a:r>
              <a:rPr lang="lt-LT" sz="4000" dirty="0">
                <a:latin typeface="Algerian" panose="04020705040A02060702" pitchFamily="82" charset="0"/>
              </a:rPr>
              <a:t>ŠEIMOS taip pat apsigyvena mediniuose namuose ir KURIASI puošdami juos taip, kaip kadaise </a:t>
            </a:r>
            <a:r>
              <a:rPr lang="lt-LT" sz="4000" dirty="0" err="1">
                <a:latin typeface="Algerian" panose="04020705040A02060702" pitchFamily="82" charset="0"/>
              </a:rPr>
              <a:t>puošĖ</a:t>
            </a:r>
            <a:r>
              <a:rPr lang="lt-LT" sz="4000" dirty="0">
                <a:latin typeface="Algerian" panose="04020705040A02060702" pitchFamily="82" charset="0"/>
              </a:rPr>
              <a:t> JUOS PROTĖVIAI.</a:t>
            </a:r>
            <a:br>
              <a:rPr lang="lt-LT" sz="4000" dirty="0">
                <a:latin typeface="Algerian" panose="04020705040A02060702" pitchFamily="82" charset="0"/>
              </a:rPr>
            </a:b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BDA86-9553-89D4-68B8-FB27B422C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E5FA7517-9E0A-1E41-2431-C2A5BEA5F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351" y="1024128"/>
            <a:ext cx="6613297" cy="4005072"/>
          </a:xfrm>
        </p:spPr>
        <p:txBody>
          <a:bodyPr>
            <a:noAutofit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TENKA DAUG </a:t>
            </a:r>
            <a:br>
              <a:rPr lang="lt-LT" sz="4000" dirty="0">
                <a:latin typeface="Algerian" panose="04020705040A02060702" pitchFamily="82" charset="0"/>
              </a:rPr>
            </a:br>
            <a:r>
              <a:rPr lang="lt-LT" sz="4000" dirty="0">
                <a:latin typeface="Algerian" panose="04020705040A02060702" pitchFamily="82" charset="0"/>
              </a:rPr>
              <a:t>DOMĖTIS </a:t>
            </a:r>
            <a:br>
              <a:rPr lang="lt-LT" sz="4000" dirty="0">
                <a:latin typeface="Algerian" panose="04020705040A02060702" pitchFamily="82" charset="0"/>
              </a:rPr>
            </a:br>
            <a:r>
              <a:rPr lang="lt-LT" sz="4000" dirty="0">
                <a:latin typeface="Algerian" panose="04020705040A02060702" pitchFamily="82" charset="0"/>
              </a:rPr>
              <a:t>IR </a:t>
            </a:r>
            <a:br>
              <a:rPr lang="lt-LT" sz="4000" dirty="0">
                <a:latin typeface="Algerian" panose="04020705040A02060702" pitchFamily="82" charset="0"/>
              </a:rPr>
            </a:br>
            <a:r>
              <a:rPr lang="lt-LT" sz="4000" dirty="0">
                <a:latin typeface="Algerian" panose="04020705040A02060702" pitchFamily="82" charset="0"/>
              </a:rPr>
              <a:t>PAŽINTI </a:t>
            </a:r>
            <a:br>
              <a:rPr lang="lt-LT" sz="4000" dirty="0">
                <a:latin typeface="Algerian" panose="04020705040A02060702" pitchFamily="82" charset="0"/>
              </a:rPr>
            </a:br>
            <a:r>
              <a:rPr lang="lt-LT" sz="4000" dirty="0">
                <a:latin typeface="Algerian" panose="04020705040A02060702" pitchFamily="82" charset="0"/>
              </a:rPr>
              <a:t>SENŲJŲ MEISTRŲ TAUTODAILĖS TRADICIJAS.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2B309-E91A-0372-8636-AAC1D432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D924F72E-239B-CD1E-D54E-3AFB2583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873" y="1133856"/>
            <a:ext cx="5843791" cy="3336670"/>
          </a:xfrm>
        </p:spPr>
        <p:txBody>
          <a:bodyPr>
            <a:normAutofit fontScale="90000"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GRAŽIAUSIOS SODYBOS PUOŠMENOS BUVO DROŽINĖJAMOS, SKAPTUOJAMOS IR IŠPJAUSTOMOS IŠ MEDŽIO.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41948-6C51-F17A-E1CB-CBD1080F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2B561F6E-CC0B-B4D1-682B-3FAAA505D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873" y="1133856"/>
            <a:ext cx="5843791" cy="3035808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Algerian" panose="04020705040A02060702" pitchFamily="82" charset="0"/>
              </a:rPr>
              <a:t>DAŽNIAUSASIAI SODYBAS PUOŠDAVO VIETINIAI APYLINKIŲ MEISTRAI.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9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DF94-F87D-3A3F-F593-802F8ACB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EF5E1DA-4909-9887-C47E-49E623524ED6}"/>
              </a:ext>
            </a:extLst>
          </p:cNvPr>
          <p:cNvSpPr txBox="1"/>
          <p:nvPr/>
        </p:nvSpPr>
        <p:spPr>
          <a:xfrm>
            <a:off x="3202686" y="609523"/>
            <a:ext cx="60944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lt-LT" sz="4000" dirty="0">
              <a:latin typeface="Algerian" panose="04020705040A02060702" pitchFamily="82" charset="0"/>
            </a:endParaRPr>
          </a:p>
          <a:p>
            <a:pPr algn="ctr"/>
            <a:endParaRPr lang="lt-LT" sz="4000" dirty="0">
              <a:latin typeface="Algerian" panose="04020705040A02060702" pitchFamily="82" charset="0"/>
            </a:endParaRPr>
          </a:p>
          <a:p>
            <a:pPr algn="ctr"/>
            <a:r>
              <a:rPr lang="lt-LT" sz="4000" dirty="0">
                <a:latin typeface="Algerian" panose="04020705040A02060702" pitchFamily="82" charset="0"/>
              </a:rPr>
              <a:t>LABIAUSIAI PUOŠIAMI SODYBOS STATINIAI ARBA TROBESIAI BUVO: GYVENAMAS NAMAS IR KLĖTIS.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23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0F8F4-DE2E-327F-179E-80A13057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F1DE68FD-A4F2-2A22-EB7A-12B5A2627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2617" y="1563624"/>
            <a:ext cx="7379207" cy="4000055"/>
          </a:xfrm>
        </p:spPr>
        <p:txBody>
          <a:bodyPr>
            <a:normAutofit fontScale="90000"/>
          </a:bodyPr>
          <a:lstStyle/>
          <a:p>
            <a:r>
              <a:rPr lang="lt-LT" sz="4400" dirty="0">
                <a:latin typeface="Algerian" panose="04020705040A02060702" pitchFamily="82" charset="0"/>
              </a:rPr>
              <a:t>DAR SODYBOJE BUVO PUOŠIAMI IR MAŽESNI, BET LABAI SVARBŪS STATINUKAI: ŠULINYS, TVORELĖS (PRIENGIŲ, PRIEKLĖČIŲ AR NETGI JŲ BALKONĖLIŲ), VARTELIAI.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3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841DD-6EC0-E1D4-A88A-97D44DF14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>
            <a:extLst>
              <a:ext uri="{FF2B5EF4-FFF2-40B4-BE49-F238E27FC236}">
                <a16:creationId xmlns:a16="http://schemas.microsoft.com/office/drawing/2014/main" id="{297429D2-266C-99A4-35D6-E6A3C387D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1" y="2816352"/>
            <a:ext cx="7379207" cy="1856233"/>
          </a:xfrm>
        </p:spPr>
        <p:txBody>
          <a:bodyPr>
            <a:normAutofit fontScale="90000"/>
          </a:bodyPr>
          <a:lstStyle/>
          <a:p>
            <a:r>
              <a:rPr lang="lt-LT" sz="4400" dirty="0">
                <a:latin typeface="Algerian" panose="04020705040A02060702" pitchFamily="82" charset="0"/>
              </a:rPr>
              <a:t>Sodybos </a:t>
            </a:r>
            <a:r>
              <a:rPr lang="lt-LT" sz="4400" dirty="0" err="1">
                <a:latin typeface="Algerian" panose="04020705040A02060702" pitchFamily="82" charset="0"/>
              </a:rPr>
              <a:t>trobesiŲ</a:t>
            </a:r>
            <a:r>
              <a:rPr lang="lt-LT" sz="4400" dirty="0">
                <a:latin typeface="Algerian" panose="04020705040A02060702" pitchFamily="82" charset="0"/>
              </a:rPr>
              <a:t> PUOŠMENŲ TAUTODAILĖ STEBINA </a:t>
            </a:r>
            <a:br>
              <a:rPr lang="lt-LT" sz="4400" dirty="0">
                <a:latin typeface="Algerian" panose="04020705040A02060702" pitchFamily="82" charset="0"/>
              </a:rPr>
            </a:br>
            <a:r>
              <a:rPr lang="lt-LT" sz="4400" dirty="0">
                <a:latin typeface="Algerian" panose="04020705040A02060702" pitchFamily="82" charset="0"/>
              </a:rPr>
              <a:t>SAVO GROŽIU, ĮVAIROVE ir – praktiškumu.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9892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198</Words>
  <Application>Microsoft Office PowerPoint</Application>
  <PresentationFormat>Plačiaekranė</PresentationFormat>
  <Paragraphs>41</Paragraphs>
  <Slides>25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3" baseType="lpstr">
      <vt:lpstr>Yu Gothic Light</vt:lpstr>
      <vt:lpstr>Algerian</vt:lpstr>
      <vt:lpstr>Arial</vt:lpstr>
      <vt:lpstr>Berlin Sans FB</vt:lpstr>
      <vt:lpstr>Calibri</vt:lpstr>
      <vt:lpstr>Calibri Light</vt:lpstr>
      <vt:lpstr>Times New Roman</vt:lpstr>
      <vt:lpstr>„Office“ tema</vt:lpstr>
      <vt:lpstr>STEBUKLINGOS SODYBOS trobesiŲ  PUOŠMENOS</vt:lpstr>
      <vt:lpstr>SENOVINĖS LIETUVIŠKOS SODYBOS TROBESIŲ PAPUOŠIMAI STEBINA SAVO GROŽIU IR ĮVAIROVE!</vt:lpstr>
      <vt:lpstr>ŠIAIS LAIKAIS  ŠEIMOS taip pat apsigyvena mediniuose namuose ir KURIASI puošdami juos taip, kaip kadaise puošĖ JUOS PROTĖVIAI. </vt:lpstr>
      <vt:lpstr>TENKA DAUG  DOMĖTIS  IR  PAŽINTI  SENŲJŲ MEISTRŲ TAUTODAILĖS TRADICIJAS.</vt:lpstr>
      <vt:lpstr>GRAŽIAUSIOS SODYBOS PUOŠMENOS BUVO DROŽINĖJAMOS, SKAPTUOJAMOS IR IŠPJAUSTOMOS IŠ MEDŽIO.</vt:lpstr>
      <vt:lpstr>DAŽNIAUSASIAI SODYBAS PUOŠDAVO VIETINIAI APYLINKIŲ MEISTRAI.</vt:lpstr>
      <vt:lpstr>„PowerPoint“ pateiktis</vt:lpstr>
      <vt:lpstr>DAR SODYBOJE BUVO PUOŠIAMI IR MAŽESNI, BET LABAI SVARBŪS STATINUKAI: ŠULINYS, TVORELĖS (PRIENGIŲ, PRIEKLĖČIŲ AR NETGI JŲ BALKONĖLIŲ), VARTELIAI.</vt:lpstr>
      <vt:lpstr>Sodybos trobesiŲ PUOŠMENŲ TAUTODAILĖ STEBINA  SAVO GROŽIU, ĮVAIROVE ir – praktiškumu.</vt:lpstr>
      <vt:lpstr>KIEKVIENAME LIETUVOS REGIONE TROBESIŲ PUOŠMENOS TURĖJO IR SKIRTUMŲ IR PANAŠUMŲ.</vt:lpstr>
      <vt:lpstr>GYVENAMoS SODYBOS STATINYS :   AUKŠTAIČIŲ – GRYČIA, GRINČIA, RŪMAS. ŽEMAIČIŲ – NUMAS, TROBA. DZŪKŲ (DAINAVIŲ) – PIRKIA. SUVALKIEČIŲ (SUDUVIŲ) – STUBA. LIETUVININKŲ (MaŽOJI LIETUVA) – NAMAS, STUBA, TROBA. </vt:lpstr>
      <vt:lpstr>stogaI  IR  STOGELIAI</vt:lpstr>
      <vt:lpstr>  LĖKIAI</vt:lpstr>
      <vt:lpstr>  </vt:lpstr>
      <vt:lpstr>  </vt:lpstr>
      <vt:lpstr>Langai  IR  LANGELIAI</vt:lpstr>
      <vt:lpstr>DURYS IR DURELĖS</vt:lpstr>
      <vt:lpstr>Prieangis IR  PRIEKLĖTIS</vt:lpstr>
      <vt:lpstr> KOLONOS</vt:lpstr>
      <vt:lpstr> Sodybos STATINIŲ:  PRIEANGIŲ, PRIEKLĖČIŲ AR NETGI  JŲ BALKONĖLIŲ TVORELĖS.</vt:lpstr>
      <vt:lpstr>VARTELIAI</vt:lpstr>
      <vt:lpstr>ŠIAIS LAIKAIS YRA LABAI MĖGSTAMI  DEKORUOTI ŠULINIŲ STOGELIAI. SENOVĖJE, kiemuose,  ŠALIA ŠULINIŲ STOVĖDAVO –  SVIRTYS.</vt:lpstr>
      <vt:lpstr>Medinis šulinys su svirtimi ŠkĖvoniŲ kaime.</vt:lpstr>
      <vt:lpstr>DAŽNAI  SODYBĄ IR JOS GYVENTOJUS LAIMINDAVO  IR   SAUGODAVO  ĮKURDINTAS, MENIŠKAI IŠDROŽTAS STOGASTULPIS.</vt:lpstr>
      <vt:lpstr>Ar norĖtuMĖTE papuošti savo ateities namuČIUS TAIP, KAIP PUOŠĖ JUOS PROTĖVIAI?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STEBUKLINGOS SODYBOS trobesiŲ  PUOŠMENOS</dc:title>
  <dc:creator>J V</dc:creator>
  <cp:lastModifiedBy>Aurelija Dirvonskienė</cp:lastModifiedBy>
  <cp:revision>52</cp:revision>
  <dcterms:created xsi:type="dcterms:W3CDTF">2024-11-06T21:55:54Z</dcterms:created>
  <dcterms:modified xsi:type="dcterms:W3CDTF">2025-03-25T20:03:27Z</dcterms:modified>
</cp:coreProperties>
</file>